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62" r:id="rId3"/>
    <p:sldId id="364" r:id="rId4"/>
    <p:sldId id="367" r:id="rId5"/>
    <p:sldId id="369" r:id="rId6"/>
    <p:sldId id="371" r:id="rId7"/>
    <p:sldId id="372" r:id="rId8"/>
    <p:sldId id="386" r:id="rId9"/>
    <p:sldId id="383" r:id="rId10"/>
    <p:sldId id="384" r:id="rId11"/>
    <p:sldId id="378" r:id="rId12"/>
    <p:sldId id="385" r:id="rId13"/>
    <p:sldId id="388" r:id="rId14"/>
    <p:sldId id="387" r:id="rId15"/>
    <p:sldId id="382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A06"/>
    <a:srgbClr val="0F3881"/>
    <a:srgbClr val="FF0000"/>
    <a:srgbClr val="2E922E"/>
    <a:srgbClr val="29DB4B"/>
    <a:srgbClr val="1EE6DC"/>
    <a:srgbClr val="1BEE1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1" autoAdjust="0"/>
    <p:restoredTop sz="99543" autoAdjust="0"/>
  </p:normalViewPr>
  <p:slideViewPr>
    <p:cSldViewPr snapToGrid="0" snapToObjects="1">
      <p:cViewPr varScale="1"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в созрасте от 2 месяцев до 3 лет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140.1</c:v>
                </c:pt>
                <c:pt idx="1">
                  <c:v>164.3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A9-4D8B-A31B-7A277EFD2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от 3 до 7 лет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162.30000000000001</c:v>
                </c:pt>
                <c:pt idx="1">
                  <c:v>186.4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A9-4D8B-A31B-7A277EFD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58272"/>
        <c:axId val="56759808"/>
      </c:barChart>
      <c:catAx>
        <c:axId val="567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59808"/>
        <c:crosses val="autoZero"/>
        <c:auto val="1"/>
        <c:lblAlgn val="ctr"/>
        <c:lblOffset val="100"/>
        <c:noMultiLvlLbl val="0"/>
      </c:catAx>
      <c:valAx>
        <c:axId val="5675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5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90CD1-DE7E-4AC7-A964-0104C429D612}" type="doc">
      <dgm:prSet loTypeId="urn:microsoft.com/office/officeart/2005/8/layout/chevron1" loCatId="process" qsTypeId="urn:microsoft.com/office/officeart/2005/8/quickstyle/simple3" qsCatId="simple" csTypeId="urn:microsoft.com/office/officeart/2005/8/colors/accent2_5" csCatId="accent2" phldr="1"/>
      <dgm:spPr/>
    </dgm:pt>
    <dgm:pt modelId="{042BD49A-6E3E-4D6A-A135-EBFBFF3C0CCC}">
      <dgm:prSet phldrT="[Текст]" custT="1"/>
      <dgm:spPr/>
      <dgm:t>
        <a:bodyPr/>
        <a:lstStyle/>
        <a:p>
          <a:r>
            <a:rPr lang="ru-RU" sz="1200" dirty="0" smtClean="0">
              <a:latin typeface="Century Schoolbook" panose="02040604050505020304" pitchFamily="18" charset="0"/>
            </a:rPr>
            <a:t>17 профилактических визитов</a:t>
          </a:r>
          <a:endParaRPr lang="ru-RU" sz="1200" dirty="0">
            <a:latin typeface="Century Schoolbook" panose="02040604050505020304" pitchFamily="18" charset="0"/>
          </a:endParaRPr>
        </a:p>
      </dgm:t>
    </dgm:pt>
    <dgm:pt modelId="{E9D30211-5A60-40F4-A924-AA9D21A31129}" type="parTrans" cxnId="{A423475A-9992-475F-9CC2-BAA0CE3C21EC}">
      <dgm:prSet/>
      <dgm:spPr/>
      <dgm:t>
        <a:bodyPr/>
        <a:lstStyle/>
        <a:p>
          <a:endParaRPr lang="ru-RU" sz="1400">
            <a:latin typeface="Century Schoolbook" panose="02040604050505020304" pitchFamily="18" charset="0"/>
          </a:endParaRPr>
        </a:p>
      </dgm:t>
    </dgm:pt>
    <dgm:pt modelId="{DE2C6CCE-C535-42CB-853E-30308FF88FCC}" type="sibTrans" cxnId="{A423475A-9992-475F-9CC2-BAA0CE3C21EC}">
      <dgm:prSet/>
      <dgm:spPr/>
      <dgm:t>
        <a:bodyPr/>
        <a:lstStyle/>
        <a:p>
          <a:endParaRPr lang="ru-RU" sz="1400">
            <a:latin typeface="Century Schoolbook" panose="02040604050505020304" pitchFamily="18" charset="0"/>
          </a:endParaRPr>
        </a:p>
      </dgm:t>
    </dgm:pt>
    <dgm:pt modelId="{77009D46-7CCA-4B9A-B46B-AB4053A596D2}">
      <dgm:prSet phldrT="[Текст]" custT="1"/>
      <dgm:spPr/>
      <dgm:t>
        <a:bodyPr/>
        <a:lstStyle/>
        <a:p>
          <a:r>
            <a:rPr lang="ru-RU" sz="1200" dirty="0" smtClean="0">
              <a:latin typeface="Century Schoolbook" panose="02040604050505020304" pitchFamily="18" charset="0"/>
            </a:rPr>
            <a:t>7 учреждений имеют предписания в части оборудования и ремонта помещений пищеблока</a:t>
          </a:r>
          <a:endParaRPr lang="ru-RU" sz="1200" dirty="0">
            <a:latin typeface="Century Schoolbook" panose="02040604050505020304" pitchFamily="18" charset="0"/>
          </a:endParaRPr>
        </a:p>
      </dgm:t>
    </dgm:pt>
    <dgm:pt modelId="{0CD1DD33-EE95-44CC-82A4-29C5A5FDCE46}" type="parTrans" cxnId="{3FF6672E-CF86-49D4-A080-073C7D276D82}">
      <dgm:prSet/>
      <dgm:spPr/>
      <dgm:t>
        <a:bodyPr/>
        <a:lstStyle/>
        <a:p>
          <a:endParaRPr lang="ru-RU" sz="1400">
            <a:latin typeface="Century Schoolbook" panose="02040604050505020304" pitchFamily="18" charset="0"/>
          </a:endParaRPr>
        </a:p>
      </dgm:t>
    </dgm:pt>
    <dgm:pt modelId="{2E7DA923-2564-41A2-9B7B-C3624D5C47EA}" type="sibTrans" cxnId="{3FF6672E-CF86-49D4-A080-073C7D276D82}">
      <dgm:prSet/>
      <dgm:spPr/>
      <dgm:t>
        <a:bodyPr/>
        <a:lstStyle/>
        <a:p>
          <a:endParaRPr lang="ru-RU" sz="1400">
            <a:latin typeface="Century Schoolbook" panose="02040604050505020304" pitchFamily="18" charset="0"/>
          </a:endParaRPr>
        </a:p>
      </dgm:t>
    </dgm:pt>
    <dgm:pt modelId="{F2E01DA2-1FDA-4DBF-9CF1-D6F85A2CA5DD}" type="pres">
      <dgm:prSet presAssocID="{3E990CD1-DE7E-4AC7-A964-0104C429D612}" presName="Name0" presStyleCnt="0">
        <dgm:presLayoutVars>
          <dgm:dir/>
          <dgm:animLvl val="lvl"/>
          <dgm:resizeHandles val="exact"/>
        </dgm:presLayoutVars>
      </dgm:prSet>
      <dgm:spPr/>
    </dgm:pt>
    <dgm:pt modelId="{80639DE3-9AE7-4731-B970-726D68CF1692}" type="pres">
      <dgm:prSet presAssocID="{042BD49A-6E3E-4D6A-A135-EBFBFF3C0CC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CF7F7-CF1E-4866-96C6-7A888B0E6AC6}" type="pres">
      <dgm:prSet presAssocID="{DE2C6CCE-C535-42CB-853E-30308FF88FCC}" presName="parTxOnlySpace" presStyleCnt="0"/>
      <dgm:spPr/>
    </dgm:pt>
    <dgm:pt modelId="{E4FC7E53-7703-49FF-B967-3EFCEDC184A5}" type="pres">
      <dgm:prSet presAssocID="{77009D46-7CCA-4B9A-B46B-AB4053A596D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F2A46-435A-4291-BE5C-8AD952F1E976}" type="presOf" srcId="{77009D46-7CCA-4B9A-B46B-AB4053A596D2}" destId="{E4FC7E53-7703-49FF-B967-3EFCEDC184A5}" srcOrd="0" destOrd="0" presId="urn:microsoft.com/office/officeart/2005/8/layout/chevron1"/>
    <dgm:cxn modelId="{07AD1A79-CC06-4FC8-94DB-34E8DCEAC33E}" type="presOf" srcId="{042BD49A-6E3E-4D6A-A135-EBFBFF3C0CCC}" destId="{80639DE3-9AE7-4731-B970-726D68CF1692}" srcOrd="0" destOrd="0" presId="urn:microsoft.com/office/officeart/2005/8/layout/chevron1"/>
    <dgm:cxn modelId="{3FF6672E-CF86-49D4-A080-073C7D276D82}" srcId="{3E990CD1-DE7E-4AC7-A964-0104C429D612}" destId="{77009D46-7CCA-4B9A-B46B-AB4053A596D2}" srcOrd="1" destOrd="0" parTransId="{0CD1DD33-EE95-44CC-82A4-29C5A5FDCE46}" sibTransId="{2E7DA923-2564-41A2-9B7B-C3624D5C47EA}"/>
    <dgm:cxn modelId="{A423475A-9992-475F-9CC2-BAA0CE3C21EC}" srcId="{3E990CD1-DE7E-4AC7-A964-0104C429D612}" destId="{042BD49A-6E3E-4D6A-A135-EBFBFF3C0CCC}" srcOrd="0" destOrd="0" parTransId="{E9D30211-5A60-40F4-A924-AA9D21A31129}" sibTransId="{DE2C6CCE-C535-42CB-853E-30308FF88FCC}"/>
    <dgm:cxn modelId="{C8B63420-C17A-43B5-8293-5EAF782C1B3F}" type="presOf" srcId="{3E990CD1-DE7E-4AC7-A964-0104C429D612}" destId="{F2E01DA2-1FDA-4DBF-9CF1-D6F85A2CA5DD}" srcOrd="0" destOrd="0" presId="urn:microsoft.com/office/officeart/2005/8/layout/chevron1"/>
    <dgm:cxn modelId="{2CD1F79B-2DAD-4198-AA4A-9F6213D77D73}" type="presParOf" srcId="{F2E01DA2-1FDA-4DBF-9CF1-D6F85A2CA5DD}" destId="{80639DE3-9AE7-4731-B970-726D68CF1692}" srcOrd="0" destOrd="0" presId="urn:microsoft.com/office/officeart/2005/8/layout/chevron1"/>
    <dgm:cxn modelId="{D67EE9E1-E838-4986-A782-96AE687BC2EE}" type="presParOf" srcId="{F2E01DA2-1FDA-4DBF-9CF1-D6F85A2CA5DD}" destId="{969CF7F7-CF1E-4866-96C6-7A888B0E6AC6}" srcOrd="1" destOrd="0" presId="urn:microsoft.com/office/officeart/2005/8/layout/chevron1"/>
    <dgm:cxn modelId="{CD7FDB91-C3FD-42F7-9FD8-D8C48C031FEA}" type="presParOf" srcId="{F2E01DA2-1FDA-4DBF-9CF1-D6F85A2CA5DD}" destId="{E4FC7E53-7703-49FF-B967-3EFCEDC184A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1DA87-3DF9-4026-AB0C-AA07925EA929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5BFB30-FF62-4B40-A26A-E3BB22D5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95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9A8B49-084D-43BA-BEED-071C8D00784B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819"/>
            <a:ext cx="5438775" cy="3888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709856-FA75-44B6-AAA2-83A94FA1A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63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A79B-8F66-430C-8CB2-965D4FFEA68D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3F64-89F1-4DD8-BC3F-7FF6F573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F7B5-465E-47C2-BF63-92FB6CD6A655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C45C-9427-4B9F-A31B-9E9BBA4DC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F11C-B2EE-4E49-BFDD-6935F921B438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2C7-4D92-420A-9E3A-E40F718B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602D-6571-49E4-96B4-7E19871D74BC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60E4-0EA9-4A51-A3E8-D8CB69C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D5EF-77E3-45AB-A232-76116B58DA22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9A47-AC77-4F1D-8B1F-EB2AEEBA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015C-DAB3-4420-B072-CE95EB555E38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DE91-7038-4D31-92E8-407537A91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62E0-94E6-4402-9BBD-22981F46A133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0455-E4B3-47E4-BAFE-1ABE6693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B584-F48C-4AFE-955D-8C96901561E7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2865-47FA-409E-9927-F30133142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853B-6498-4405-8CF3-D9FE8CB1A1C3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678E-17E4-4D07-B8E4-8942CA8DE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2236-53F8-4268-A195-84E85688C8CB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3A03-EC0B-4EDC-A6BB-DCE643008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6B07-B57C-485E-9F9C-7569EDF21BCE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9BEC-4EB4-49E8-B106-C5284C0D7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D40F-128A-4E0E-88CE-DEB67B7C0B90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DE21-D1F5-4873-9681-B37C443F9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BC1F4-21D7-4009-AA5E-CC001D6D98E8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FE38D-634B-46B0-B711-98C97724C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28575" y="63500"/>
            <a:ext cx="895764" cy="10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13162"/>
            <a:ext cx="70596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1450" y="1808762"/>
            <a:ext cx="8886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особенностях организации питания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62" y="63500"/>
            <a:ext cx="1754713" cy="10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008" y="696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Администрация </a:t>
            </a:r>
          </a:p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"Город Архангельск"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64027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066" y="162917"/>
            <a:ext cx="7131113" cy="58323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Мониторинги питания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1026" name="Picture 2" descr="C:\Users\RysinaKV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" y="924339"/>
            <a:ext cx="5483740" cy="2605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RysinaKV\Desktop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74" y="3359426"/>
            <a:ext cx="3837550" cy="334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ysinaKV\Desktop\Презентация Microsoft PowerPoi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9" y="854371"/>
            <a:ext cx="3336118" cy="253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ysinaKV\Desktop\Презентация Microsoft PowerPoi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" y="3694562"/>
            <a:ext cx="4671559" cy="3005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693505" y="4370436"/>
            <a:ext cx="3756991" cy="362316"/>
          </a:xfrm>
          <a:prstGeom prst="rect">
            <a:avLst/>
          </a:prstGeom>
          <a:solidFill>
            <a:srgbClr val="0F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5423" y="2579065"/>
            <a:ext cx="1596453" cy="12027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61160" y="2609131"/>
            <a:ext cx="4012907" cy="12027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37450" y="2609131"/>
            <a:ext cx="3119002" cy="12027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08865" y="863219"/>
            <a:ext cx="4115019" cy="724632"/>
          </a:xfrm>
          <a:prstGeom prst="rect">
            <a:avLst/>
          </a:prstGeom>
          <a:solidFill>
            <a:srgbClr val="0F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93981" y="854371"/>
            <a:ext cx="3694240" cy="724632"/>
          </a:xfrm>
          <a:prstGeom prst="rect">
            <a:avLst/>
          </a:prstGeom>
          <a:solidFill>
            <a:srgbClr val="0F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3980" y="897622"/>
            <a:ext cx="369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ОТВЕТСТВЕННЫЙ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 организацию питания в 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302"/>
            <a:ext cx="8229600" cy="622984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ОУ за организацией питания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980" y="1957375"/>
            <a:ext cx="802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ВЗАИМОДЕЙСТВИЕ,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осуществление КОНТРОЛЯ за организацией питания в 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9355" y="2642355"/>
            <a:ext cx="3399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Занесение результатов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проверки качества готовой пищи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бракеражный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журнал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до начала реализации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1147" y="1040869"/>
            <a:ext cx="369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ОРГАНИЗАТОР ПИТАНИЯ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19679" y="471898"/>
            <a:ext cx="378372" cy="2592582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673386" y="3433945"/>
            <a:ext cx="546653" cy="3480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64123" y="3433754"/>
            <a:ext cx="546653" cy="3480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01465" y="872067"/>
            <a:ext cx="576470" cy="5381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1465" y="2212446"/>
            <a:ext cx="576470" cy="5381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8965" y="3832302"/>
            <a:ext cx="576470" cy="5381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2573" y="4379889"/>
            <a:ext cx="2865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НЕОБХОДИМЫЕ МЕРЫ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9562" y="4860080"/>
            <a:ext cx="1838739" cy="1154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Проведение недель </a:t>
            </a:r>
            <a:r>
              <a:rPr lang="ru-RU" sz="1700" dirty="0">
                <a:solidFill>
                  <a:srgbClr val="002060"/>
                </a:solidFill>
              </a:rPr>
              <a:t>здорового питания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249" y="4838872"/>
            <a:ext cx="341870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перерыв достаточной </a:t>
            </a:r>
            <a:r>
              <a:rPr lang="ru-RU" dirty="0" smtClean="0"/>
              <a:t>продолжительности </a:t>
            </a:r>
            <a:r>
              <a:rPr lang="ru-RU" dirty="0"/>
              <a:t>для питания обучающихся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64123" y="4842014"/>
            <a:ext cx="339232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У</a:t>
            </a:r>
            <a:r>
              <a:rPr lang="ru-RU" dirty="0" smtClean="0"/>
              <a:t>силение контроля наличия соответствующих квалификаций сотрудников пищеблоков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3249" y="6128425"/>
            <a:ext cx="9023847" cy="6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Расширение взаимодействия с родительскими комиссиями по контролю за организацией питания посредством семинаров, </a:t>
            </a:r>
            <a:r>
              <a:rPr lang="ru-RU" sz="1700" dirty="0" err="1" smtClean="0">
                <a:solidFill>
                  <a:srgbClr val="002060"/>
                </a:solidFill>
              </a:rPr>
              <a:t>вебинаров</a:t>
            </a:r>
            <a:r>
              <a:rPr lang="ru-RU" sz="1700" dirty="0" smtClean="0">
                <a:solidFill>
                  <a:srgbClr val="002060"/>
                </a:solidFill>
              </a:rPr>
              <a:t> и просветительской работы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32" name="Стрелка углом вверх 31"/>
          <p:cNvSpPr/>
          <p:nvPr/>
        </p:nvSpPr>
        <p:spPr>
          <a:xfrm rot="10800000">
            <a:off x="2065574" y="4492487"/>
            <a:ext cx="627931" cy="42738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10800000" flipH="1">
            <a:off x="6450497" y="4492485"/>
            <a:ext cx="662609" cy="42738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349833" y="4749220"/>
            <a:ext cx="269037" cy="137920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733094" y="4749221"/>
            <a:ext cx="269037" cy="3815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81613" y="262742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Состав: заведующий производством, медицинский работник, представитель администрации ОУ, члены родительского комитета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3250" y="2601359"/>
            <a:ext cx="1735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Создание </a:t>
            </a:r>
            <a:r>
              <a:rPr lang="ru-RU" dirty="0" err="1">
                <a:solidFill>
                  <a:schemeClr val="bg1"/>
                </a:solidFill>
              </a:rPr>
              <a:t>бракеражной</a:t>
            </a:r>
            <a:r>
              <a:rPr lang="ru-RU" dirty="0">
                <a:solidFill>
                  <a:schemeClr val="bg1"/>
                </a:solidFill>
              </a:rPr>
              <a:t> комиссии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84614" y="3945484"/>
            <a:ext cx="344863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РОДИТЕЛЬСКИЙ КОНТРОЛЬ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027"/>
            <a:ext cx="1057015" cy="6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64027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066" y="162917"/>
            <a:ext cx="7131113" cy="58323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Предписания РПН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03097"/>
              </p:ext>
            </p:extLst>
          </p:nvPr>
        </p:nvGraphicFramePr>
        <p:xfrm>
          <a:off x="119270" y="1259925"/>
          <a:ext cx="3970858" cy="518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7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1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Образовательная организация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Организатор питания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Краткий перечень нарушений из предписаний </a:t>
                      </a:r>
                      <a:r>
                        <a:rPr lang="ru-RU" sz="800" dirty="0" err="1">
                          <a:effectLst/>
                          <a:latin typeface="Comic Sans MS" panose="030F0702030302020204" pitchFamily="66" charset="0"/>
                        </a:rPr>
                        <a:t>Роспотребнадзора</a:t>
                      </a: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b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в части столовой и пищеблока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Объем финансирования,</a:t>
                      </a:r>
                      <a:br>
                        <a:rPr lang="ru-RU" sz="80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 необходимый для</a:t>
                      </a:r>
                      <a:br>
                        <a:rPr lang="ru-RU" sz="80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 устранения </a:t>
                      </a:r>
                      <a:br>
                        <a:rPr lang="ru-RU" sz="80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предписания Роспотребнадзора</a:t>
                      </a:r>
                      <a:br>
                        <a:rPr lang="ru-RU" sz="80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(в рублях)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7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Собственная столовая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Локальная вытяжная система, дополнительные места в обеденный зал 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1 000 000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17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Собственная столовая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частичная замена кухонной посуды и мебели в обеденном зале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348 000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22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ООО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omic Sans MS" panose="030F0702030302020204" pitchFamily="66" charset="0"/>
                        </a:rPr>
                        <a:t>"Фабрика </a:t>
                      </a: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вкусной </a:t>
                      </a:r>
                      <a:r>
                        <a:rPr lang="ru-RU" sz="800" dirty="0" smtClean="0">
                          <a:effectLst/>
                          <a:latin typeface="Comic Sans MS" panose="030F0702030302020204" pitchFamily="66" charset="0"/>
                        </a:rPr>
                        <a:t>еды"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Необходима замена столешниц, сидений у скамеек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160 000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26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ИП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Гекчян М.Л.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Оборудовать дополнительные умывальные раковины при обеденном зале из расчета 1 кран на 20 посадочных мест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100 000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60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Собственная столовая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Остекление окон. Ремонт обеденного зала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624 000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МБОУ СШ № 73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ООО </a:t>
                      </a:r>
                      <a:r>
                        <a:rPr lang="ru-RU" sz="800" dirty="0" smtClean="0">
                          <a:effectLst/>
                          <a:latin typeface="Comic Sans MS" panose="030F0702030302020204" pitchFamily="66" charset="0"/>
                        </a:rPr>
                        <a:t>"Альтернатива"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Текущий ремонт обеденного зала,  замена мебели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omic Sans MS" panose="030F0702030302020204" pitchFamily="66" charset="0"/>
                        </a:rPr>
                        <a:t>2 126 000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 panose="030F0702030302020204" pitchFamily="66" charset="0"/>
                        </a:rPr>
                        <a:t>ИТОГО:</a:t>
                      </a:r>
                      <a:endParaRPr lang="ru-RU" sz="8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 panose="030F0702030302020204" pitchFamily="66" charset="0"/>
                        </a:rPr>
                        <a:t>4 358 000</a:t>
                      </a:r>
                      <a:endParaRPr lang="ru-RU" sz="8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9006" y="720291"/>
            <a:ext cx="42579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Предписания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Роспотребнадзора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столовым и пищеблокам в 2024 году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45138"/>
              </p:ext>
            </p:extLst>
          </p:nvPr>
        </p:nvGraphicFramePr>
        <p:xfrm>
          <a:off x="4333461" y="2703534"/>
          <a:ext cx="4641573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2024 год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(2 школы)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2023 год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(5 школ)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2022 год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(10 школ)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2021 год</a:t>
                      </a:r>
                      <a:endParaRPr lang="ru-RU" sz="110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(49 школ)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0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МБОУ СШ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№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1, МБОУ АСШ СЮ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МБОУ СШ </a:t>
                      </a:r>
                      <a:endParaRPr lang="ru-RU" sz="12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mic Sans MS" panose="030F0702030302020204" pitchFamily="66" charset="0"/>
                        </a:rPr>
                        <a:t>№ </a:t>
                      </a: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17, 33, 37, 60, 70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МБОУ СШ № 5, 6, 17, 26, 36, 37, 59, 70, 82, 95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МБОУ СШ № 1, 2, 4, 5, 8, 9, 10, 11, 14, 17, 20, 22, 23, 26, 27, 28, 30, 33, 34, 35, 36, 37, 43, 45, 49, 50, 51, 52, 54, 55, 59, 60, 62, 68, 70, 73, 77, 82, 93, 95, МБОУ ОШ № 12, 48, 69, МБОУ Гимназия № 3, 6, 21, 24, 25, МБОУ АСШ СЮ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1635" y="854371"/>
            <a:ext cx="4065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Конкурс</a:t>
            </a:r>
            <a:r>
              <a:rPr lang="ru-RU" b="1" dirty="0"/>
              <a:t> Архангельской области по укреплению материально-технической базы пищеблоков и столовых на устранение предписаний Управления </a:t>
            </a:r>
            <a:r>
              <a:rPr lang="ru-RU" b="1" dirty="0" err="1" smtClean="0"/>
              <a:t>Роспотребнадзора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64027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066" y="162917"/>
            <a:ext cx="7131113" cy="58323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Предписания РПН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55480"/>
              </p:ext>
            </p:extLst>
          </p:nvPr>
        </p:nvGraphicFramePr>
        <p:xfrm>
          <a:off x="119269" y="2112135"/>
          <a:ext cx="8831548" cy="362360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62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2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5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Образовательная организация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Краткий перечень нарушений из предписаний </a:t>
                      </a:r>
                      <a:r>
                        <a:rPr lang="ru-RU" sz="1100" dirty="0" err="1">
                          <a:effectLst/>
                          <a:latin typeface="+mn-lt"/>
                        </a:rPr>
                        <a:t>Роспотребнадзора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 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</a:rPr>
                        <a:t>в части столовой и пищеблока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Объем финансирования,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</a:rPr>
                        <a:t> необходимый для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</a:rPr>
                        <a:t> устранения 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</a:rPr>
                        <a:t>предписания </a:t>
                      </a:r>
                      <a:r>
                        <a:rPr lang="ru-RU" sz="1100" dirty="0" err="1">
                          <a:effectLst/>
                          <a:latin typeface="+mn-lt"/>
                        </a:rPr>
                        <a:t>Роспотребнадзора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</a:rPr>
                        <a:t>(в рублях)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7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МБДОУ Детский сад № 16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Замена технологического оборудования</a:t>
                      </a:r>
                      <a:endParaRPr lang="ru-RU" sz="1100" dirty="0"/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150,00</a:t>
                      </a:r>
                      <a:endParaRPr lang="ru-RU" sz="1100" dirty="0"/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340111710"/>
                  </a:ext>
                </a:extLst>
              </a:tr>
              <a:tr h="33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МБДОУ Детский сад № 47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100" dirty="0">
                        <a:latin typeface="+mn-lt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Замена посуды из алюминия на посуду из нержавеющей стали,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технологического оборудования</a:t>
                      </a: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204,00</a:t>
                      </a:r>
                      <a:endParaRPr lang="ru-RU" sz="1100" dirty="0"/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МБДОУ Детский сад № 84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Замена технологического оборудования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300,00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МБДОУ Детский сад №  91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Замена технологического оборудования,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устранение дефектов полового и потолочного покрытия в помещениях пищеблока. </a:t>
                      </a:r>
                      <a:endParaRPr lang="ru-RU" sz="1100" dirty="0"/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470,00</a:t>
                      </a:r>
                      <a:endParaRPr lang="ru-RU" sz="1100" dirty="0"/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МБДОУ Детский сад № 116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условий для хранений овощей и фруктов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70,00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708845218"/>
                  </a:ext>
                </a:extLst>
              </a:tr>
              <a:tr h="29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МБДОУ Детский сад № 123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Замена технологического оборудования,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устранение дефектов полового и потолочного покрытия в помещениях пищеблока. Замена посуды из алюминия на посуду из нержавеющей стали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686,3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4219304381"/>
                  </a:ext>
                </a:extLst>
              </a:tr>
              <a:tr h="29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МБДОУ Детский сад №  127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условий для хранений овощей и фруктов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70,00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2787884712"/>
                  </a:ext>
                </a:extLst>
              </a:tr>
              <a:tr h="29728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1950,3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8" marR="43408" marT="0" marB="0"/>
                </a:tc>
                <a:extLst>
                  <a:ext uri="{0D108BD9-81ED-4DB2-BD59-A6C34878D82A}">
                    <a16:rowId xmlns:a16="http://schemas.microsoft.com/office/drawing/2014/main" xmlns="" val="18966958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9006" y="843401"/>
            <a:ext cx="90298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Предписания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Роспотребнадзора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пищеблокам в 2024 году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04164395"/>
              </p:ext>
            </p:extLst>
          </p:nvPr>
        </p:nvGraphicFramePr>
        <p:xfrm>
          <a:off x="226467" y="1223626"/>
          <a:ext cx="8724350" cy="7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40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64027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5251" y="271137"/>
            <a:ext cx="7338599" cy="58323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800" b="1" dirty="0" smtClean="0">
                <a:solidFill>
                  <a:schemeClr val="bg1"/>
                </a:solidFill>
                <a:latin typeface="Arial Narrow"/>
              </a:rPr>
              <a:t>Региональный стандарт по организации питания</a:t>
            </a:r>
            <a:endParaRPr lang="ru" sz="28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1026" name="Picture 2" descr="C:\Users\RysinaKV\Desktop\Стандарт по питанию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2" y="1033670"/>
            <a:ext cx="3907283" cy="5526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ysinaKV\Desktop\Стандарт по питанию_page-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64" y="1033670"/>
            <a:ext cx="3907284" cy="5526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28575" y="63500"/>
            <a:ext cx="895764" cy="10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13162"/>
            <a:ext cx="70596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1450" y="1808762"/>
            <a:ext cx="8886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особенностях организации питания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62" y="63500"/>
            <a:ext cx="1754713" cy="10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008" y="696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Администрация </a:t>
            </a:r>
          </a:p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"Город Архангельск"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993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91" y="668244"/>
            <a:ext cx="8229600" cy="362176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по организации питания в ОУ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76048"/>
              </p:ext>
            </p:extLst>
          </p:nvPr>
        </p:nvGraphicFramePr>
        <p:xfrm>
          <a:off x="155121" y="1030420"/>
          <a:ext cx="8776608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уровень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1) Федеральный закон от 29.12.2012  № 273-ФЗ "Об образовании в Российской Федерации" :</a:t>
                      </a:r>
                    </a:p>
                    <a:p>
                      <a:endParaRPr lang="ru-RU" sz="14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Статья 28. Компетенция, права, обязанности и ответственность образовательной организации подпункт 15 пункт 3 –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создание необходимых условий для охраны и укрепления здоровья, организации питания обучающихся и работников образовательной организации</a:t>
                      </a:r>
                      <a:r>
                        <a:rPr lang="ru-RU" sz="1400" dirty="0" smtClean="0"/>
                        <a:t>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Статья 29. Информационная открытость образовательной организации (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пункт 2. Образовательные организации обеспечивают открытость и доступность об условиях питания</a:t>
                      </a:r>
                      <a:r>
                        <a:rPr lang="ru-RU" sz="1400" dirty="0" smtClean="0"/>
                        <a:t>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Статья 37. Организация питания обучающихся;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Статья 41. Охрана здоровья обучающихся (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подпункт 2 пункт 1 – охрана здоровья обучающихся включает в себя организацию питания обучающихся</a:t>
                      </a:r>
                      <a:r>
                        <a:rPr lang="ru-RU" sz="1400" dirty="0" smtClean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 Федеральный закон от 02.01.2000 № 29-ФЗ "О качестве и безопасности пищевых продуктов"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(правовое регулирование отношений в области обеспечения качества и безопасности пищевых продуктов, требования к поставщикам продукции, документации).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 Постановление Главного государственного санитарного врача Российской Федерации от 27.10.2020 № 32 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8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4) Постановление Главного государственного санитарного врача Российской Федерации от 28.09.2020 №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5) Технический регламент Таможенного союза "О безопасности продукции, предназначенной для детей и подростков" утверждено решением Комиссии Таможенного союза от 23.09.2011 № 797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(правовое регулирование отношений в области обеспечения качества и безопасности пищевых продуктов, требования к поставщикам продукции, документации)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58960" cy="7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591" y="2161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Администрация </a:t>
            </a: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  <a:p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"Город Архангельск"</a:t>
            </a:r>
            <a:endParaRPr lang="ru-RU" sz="1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образования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71" y="49301"/>
            <a:ext cx="987961" cy="5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939" y="229098"/>
            <a:ext cx="5651026" cy="362176"/>
          </a:xfrm>
        </p:spPr>
        <p:txBody>
          <a:bodyPr/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Организаторы питания в ОУ 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2024-2025 учебном году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58960" cy="7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591" y="2161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Администрация </a:t>
            </a: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  <a:p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"Город Архангельск"</a:t>
            </a:r>
            <a:endParaRPr lang="ru-RU" sz="1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образования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65" y="70915"/>
            <a:ext cx="1184050" cy="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72580"/>
              </p:ext>
            </p:extLst>
          </p:nvPr>
        </p:nvGraphicFramePr>
        <p:xfrm>
          <a:off x="99391" y="936984"/>
          <a:ext cx="8958624" cy="34547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43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3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8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8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Организатор питания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Шубина С.В.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(1 школа)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Юхновский А.О.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(1 школа)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Дюдя</a:t>
                      </a:r>
                      <a:r>
                        <a:rPr lang="ru-RU" sz="1100" dirty="0">
                          <a:effectLst/>
                        </a:rPr>
                        <a:t> Е.В.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(1 школа)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Резаева</a:t>
                      </a:r>
                      <a:r>
                        <a:rPr lang="ru-RU" sz="1100" dirty="0">
                          <a:effectLst/>
                        </a:rPr>
                        <a:t> О.Л.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(3 школы)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</a:t>
                      </a:r>
                      <a:r>
                        <a:rPr lang="ru-RU" sz="1100" dirty="0" smtClean="0">
                          <a:effectLst/>
                        </a:rPr>
                        <a:t>"Альтернатива"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(9 школ)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Козаченко Н.Д.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(5 школ)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Общеобразовательная организация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ОШ № 48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СШ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54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СШ № 55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СШ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1, 8, 14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Гимназия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6, 25, МБОУ СШ № 10, 11, 14, 23 имени А.С. Пушкина, 35, 73,  МБОУ ОШ № 69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МБОУСШ № 28, 30, 77</a:t>
                      </a:r>
                      <a:r>
                        <a:rPr lang="ru-RU" sz="1100">
                          <a:effectLst/>
                        </a:rPr>
                        <a:t>, </a:t>
                      </a:r>
                      <a:r>
                        <a:rPr lang="ru-RU" sz="1100" smtClean="0">
                          <a:effectLst/>
                        </a:rPr>
                        <a:t>82, 95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Организатор питания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</a:t>
                      </a:r>
                      <a:r>
                        <a:rPr lang="ru-RU" sz="1100" dirty="0" smtClean="0">
                          <a:effectLst/>
                        </a:rPr>
                        <a:t>"Фабрика </a:t>
                      </a:r>
                      <a:r>
                        <a:rPr lang="ru-RU" sz="1100" dirty="0">
                          <a:effectLst/>
                        </a:rPr>
                        <a:t>вкусной </a:t>
                      </a:r>
                      <a:r>
                        <a:rPr lang="ru-RU" sz="1100" dirty="0" smtClean="0">
                          <a:effectLst/>
                        </a:rPr>
                        <a:t>еды"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(4 школы)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</a:t>
                      </a:r>
                      <a:r>
                        <a:rPr lang="ru-RU" sz="1100" dirty="0" smtClean="0">
                          <a:effectLst/>
                        </a:rPr>
                        <a:t>"Зерно"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(9 школ)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Гекчян</a:t>
                      </a:r>
                      <a:r>
                        <a:rPr lang="ru-RU" sz="1100" dirty="0">
                          <a:effectLst/>
                        </a:rPr>
                        <a:t> М.Л.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(17 школ)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Общеобразовательная организация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СШ № 4, 22, 34, </a:t>
                      </a:r>
                      <a:r>
                        <a:rPr lang="ru-RU" sz="1100" dirty="0" smtClean="0">
                          <a:effectLst/>
                        </a:rPr>
                        <a:t>93 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СШ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2, 5, 9, 11, 49, 59, 62, МБОУ ОШ № 12, МБОУ АСШ СЮ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Гимназия № 3, 21, 24, МБОУ СШ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11, 20, 26, 27, 33, 36, 37, 43, 45, 50, 51, 52, 68, 95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5" name="Picture 1" descr="C:\Users\RysinaKV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/>
          <a:stretch/>
        </p:blipFill>
        <p:spPr bwMode="auto">
          <a:xfrm>
            <a:off x="5420907" y="2547461"/>
            <a:ext cx="3637108" cy="1844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99391" y="4507606"/>
            <a:ext cx="8958624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" y="4587495"/>
            <a:ext cx="3003956" cy="225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48342"/>
              </p:ext>
            </p:extLst>
          </p:nvPr>
        </p:nvGraphicFramePr>
        <p:xfrm>
          <a:off x="3197477" y="4594823"/>
          <a:ext cx="5860537" cy="2198631"/>
        </p:xfrm>
        <a:graphic>
          <a:graphicData uri="http://schemas.openxmlformats.org/drawingml/2006/table">
            <a:tbl>
              <a:tblPr firstRow="1" firstCol="1" bandRow="1" bandCol="1">
                <a:tableStyleId>{0505E3EF-67EA-436B-97B2-0124C06EBD24}</a:tableStyleId>
              </a:tblPr>
              <a:tblGrid>
                <a:gridCol w="715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ОО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Аренда или безвозмездное пользование помещением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Принадлежность </a:t>
                      </a:r>
                      <a:r>
                        <a:rPr lang="ru-RU" sz="1200" dirty="0" smtClean="0">
                          <a:effectLst/>
                        </a:rPr>
                        <a:t>пищеблока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оперативное</a:t>
                      </a:r>
                      <a:r>
                        <a:rPr lang="ru-RU" sz="1100" baseline="0" dirty="0" smtClean="0">
                          <a:effectLst/>
                        </a:rPr>
                        <a:t> управление)</a:t>
                      </a:r>
                      <a:endParaRPr lang="ru-RU" sz="1050" dirty="0" smtClean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Укомплектованность кадрами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Штатное расписание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Факт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(детские</a:t>
                      </a:r>
                      <a:r>
                        <a:rPr lang="ru-RU" sz="1200" baseline="0" dirty="0" smtClean="0">
                          <a:effectLst/>
                        </a:rPr>
                        <a:t> сады № 20, 32, 37, 119 (1 здание), 147, 157, 162, 167, школы № 5, 95)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380,85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335,7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1139" y="292627"/>
            <a:ext cx="6584777" cy="56174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Питание обучающихся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94490" y="4932608"/>
            <a:ext cx="4160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Постановление </a:t>
            </a:r>
            <a:r>
              <a:rPr lang="ru-RU" sz="1400" b="1" dirty="0">
                <a:latin typeface="+mn-lt"/>
              </a:rPr>
              <a:t>Администрации городского округа </a:t>
            </a:r>
            <a:r>
              <a:rPr lang="ru-RU" sz="1400" b="1" dirty="0" smtClean="0">
                <a:latin typeface="+mn-lt"/>
              </a:rPr>
              <a:t>"Город Архангельск" </a:t>
            </a:r>
            <a:r>
              <a:rPr lang="ru-RU" sz="1400" b="1" dirty="0">
                <a:latin typeface="+mn-lt"/>
              </a:rPr>
              <a:t>от 30.10.2020 № 1765 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"Об </a:t>
            </a:r>
            <a:r>
              <a:rPr lang="ru-RU" sz="1400" b="1" dirty="0">
                <a:latin typeface="+mn-lt"/>
              </a:rPr>
              <a:t>обеспечении бесплатным горячим питанием обучающихся по общеобразовательным программам начального общего образования в муниципальных общеобразовательных учреждениях городского округа </a:t>
            </a:r>
            <a:r>
              <a:rPr lang="ru-RU" sz="1400" b="1" dirty="0" smtClean="0">
                <a:latin typeface="+mn-lt"/>
              </a:rPr>
              <a:t>"Город Архангельск"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63789"/>
              </p:ext>
            </p:extLst>
          </p:nvPr>
        </p:nvGraphicFramePr>
        <p:xfrm>
          <a:off x="4751733" y="1332767"/>
          <a:ext cx="4306282" cy="79652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5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3326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учащихся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Планируемый охват </a:t>
                      </a:r>
                      <a:r>
                        <a:rPr lang="ru-RU" sz="1200" dirty="0">
                          <a:effectLst/>
                        </a:rPr>
                        <a:t>питанием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Планируемый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</a:rPr>
                        <a:t>охвата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77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>
                          <a:effectLst/>
                        </a:rPr>
                        <a:t>1-4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15989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15989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100  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51733" y="2824844"/>
            <a:ext cx="431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Всего выделено средств на горячее питание детей начальных классов в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236 182 200 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руб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., из:</a:t>
            </a:r>
          </a:p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федерального бюджета –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212 324 900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областного бюджета –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23 591 700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городского бюджета –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265 600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81005" y="3982266"/>
            <a:ext cx="4125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Целевые средства перечисляются на основании соглашения между департаментом образования и ОУ</a:t>
            </a:r>
            <a:endParaRPr lang="ru-RU" sz="16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111873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6"/>
          <p:cNvSpPr>
            <a:spLocks/>
          </p:cNvSpPr>
          <p:nvPr/>
        </p:nvSpPr>
        <p:spPr bwMode="gray">
          <a:xfrm>
            <a:off x="7636344" y="2252494"/>
            <a:ext cx="1318813" cy="425927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alibri"/>
                <a:cs typeface="+mn-cs"/>
              </a:rPr>
              <a:t>91,29 руб.</a:t>
            </a:r>
            <a:endParaRPr lang="ru-RU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83527" y="1332767"/>
            <a:ext cx="0" cy="5415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34957" y="917015"/>
            <a:ext cx="432305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Школы (1 – 4 классы) </a:t>
            </a:r>
            <a:endParaRPr lang="ru-RU" sz="1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4490" y="2298351"/>
            <a:ext cx="27308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Стоимость одного дня</a:t>
            </a:r>
            <a:endParaRPr lang="ru-RU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251" y="901644"/>
            <a:ext cx="4532072" cy="351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+mn-lt"/>
              </a:rPr>
              <a:t>Детские сады</a:t>
            </a:r>
            <a:endParaRPr lang="ru-RU" altLang="ru-RU" sz="1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17" y="3812979"/>
            <a:ext cx="45320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  <a:ea typeface="Times New Roman" panose="02020603050405020304" pitchFamily="18" charset="0"/>
              </a:rPr>
              <a:t>Постановление мэрии г. Архангельска от 07.12.2015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+mn-lt"/>
                <a:ea typeface="Times New Roman" panose="02020603050405020304" pitchFamily="18" charset="0"/>
              </a:rPr>
            </a:b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№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2 (ред. от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01.11.2024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) "О плате, взимаемой с родителей (законных представителей) за присмотр и уход за детьми в муниципальных образовательных учреждениях городского округа "Город Архангельск", реализующих образовательные программы дошкольного образования"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24866283"/>
              </p:ext>
            </p:extLst>
          </p:nvPr>
        </p:nvGraphicFramePr>
        <p:xfrm>
          <a:off x="243808" y="1621746"/>
          <a:ext cx="4328757" cy="203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0608" y="1283526"/>
            <a:ext cx="4125442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Средняя стоимость одного дня питания</a:t>
            </a:r>
            <a:endParaRPr lang="ru-RU" sz="14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46" y="5402925"/>
            <a:ext cx="4572000" cy="116955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latin typeface="+mn-lt"/>
                <a:ea typeface="Times New Roman" panose="02020603050405020304" pitchFamily="18" charset="0"/>
              </a:rPr>
              <a:t>С 1 января 2025 года: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latin typeface="+mn-lt"/>
                <a:ea typeface="Times New Roman" panose="02020603050405020304" pitchFamily="18" charset="0"/>
              </a:rPr>
              <a:t>244 </a:t>
            </a:r>
            <a:r>
              <a:rPr lang="ru-RU" sz="1400" b="1" dirty="0">
                <a:latin typeface="+mn-lt"/>
                <a:ea typeface="Times New Roman" panose="02020603050405020304" pitchFamily="18" charset="0"/>
              </a:rPr>
              <a:t>рубля в день в режиме 12-часового пребывания детей в группе;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+mn-lt"/>
                <a:ea typeface="Times New Roman" panose="02020603050405020304" pitchFamily="18" charset="0"/>
              </a:rPr>
              <a:t>251 рубль в день в режиме 12-часового пребывания детей в 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</a:rPr>
              <a:t>группе (островные территории).</a:t>
            </a:r>
            <a:endParaRPr lang="ru-RU" sz="1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1139" y="292627"/>
            <a:ext cx="6584777" cy="56174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Питание обучающихся с ОВЗ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>
            <a:off x="83250" y="3403268"/>
            <a:ext cx="4639236" cy="654504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alibri"/>
                <a:cs typeface="+mn-cs"/>
              </a:rPr>
              <a:t>1-4 классы – 105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alibri"/>
                <a:cs typeface="+mn-cs"/>
              </a:rPr>
              <a:t>5-11 классы – 196,29 руб.</a:t>
            </a:r>
            <a:endParaRPr lang="ru-RU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250" y="4261072"/>
            <a:ext cx="4639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Постановление Администрации муниципального образования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"Город Архангельск"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от 29.12.2018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1661 (ред. от 01.04.2021)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"О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порядке организации бесплатного двухразового питания детей с ограниченными возможностями здоровья, обучающихся в муниципальных общеобразовательных организациях городского округа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"Город Архангельск",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реализующих образовательные программы начального общего, основного общего, среднего общего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образования"</a:t>
            </a:r>
            <a:endParaRPr lang="ru-RU" sz="1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19443"/>
              </p:ext>
            </p:extLst>
          </p:nvPr>
        </p:nvGraphicFramePr>
        <p:xfrm>
          <a:off x="54974" y="1402585"/>
          <a:ext cx="4667512" cy="114016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893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894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 с ОВЗ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Охвачены питанием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567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1-11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1266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9085" algn="l"/>
                        </a:tabLst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9085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более 1000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974" y="2639383"/>
            <a:ext cx="4695788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Всего выделено средств на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питание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детей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 ОВЗ в 2024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из городского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бюджета – </a:t>
            </a:r>
            <a:r>
              <a:rPr lang="ru-RU" sz="1400" b="1" dirty="0">
                <a:solidFill>
                  <a:srgbClr val="39BA06"/>
                </a:solidFill>
              </a:rPr>
              <a:t>26 871,0 тыс. рублей</a:t>
            </a:r>
            <a:endParaRPr lang="ru-RU" sz="1100" b="1" dirty="0">
              <a:solidFill>
                <a:srgbClr val="39BA0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6208" y="929719"/>
            <a:ext cx="7174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В рамках МЗ реестровая запись по обучению детей с ОВЗ</a:t>
            </a:r>
            <a:endParaRPr lang="ru-RU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111873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802574" y="1329829"/>
            <a:ext cx="67235" cy="54550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21621" y="5984621"/>
            <a:ext cx="4188206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n-lt"/>
                <a:cs typeface="Times New Roman" panose="02020603050405020304" pitchFamily="18" charset="0"/>
              </a:rPr>
              <a:t>Всего выделено средств на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питание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детей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 ОВЗ в 2024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из городского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бюджета – </a:t>
            </a:r>
            <a:r>
              <a:rPr lang="ru-RU" sz="1400" b="1" dirty="0">
                <a:solidFill>
                  <a:srgbClr val="39BA06"/>
                </a:solidFill>
              </a:rPr>
              <a:t>22 809,7 тыс. рублей</a:t>
            </a:r>
            <a:endParaRPr lang="ru-RU" sz="1100" b="1" dirty="0">
              <a:solidFill>
                <a:srgbClr val="39BA0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9809" y="1283224"/>
            <a:ext cx="41363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мэрии г. Архангельска от 07.12.2015 № 2 (ред. от 15.04.2024)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"О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плате, взимаемой с родителей (законных представителей) за присмотр и уход за детьми в муниципальных образовательных учреждениях городского округа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"Город Архангельск",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реализующих образовательные программы дошкольного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образования"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Администрации городского округа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"Город Архангельск"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от 10.01.2024 № 11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"О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Порядке организации бесплатного двухразового питания детей с ограниченными возможностями здоровья, обучающихся в муниципальных образовательных учреждениях городского округа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"Город Архангельск", </a:t>
            </a:r>
            <a:r>
              <a:rPr lang="ru-RU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реализующих образовательные программы дошкольного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образования"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7044" y="5038098"/>
            <a:ext cx="413639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  <a:ea typeface="Times New Roman" panose="02020603050405020304" pitchFamily="18" charset="0"/>
              </a:rPr>
              <a:t>Родительская плата снижена на 49% для родителей (законных представителей) детей с ограниченными возможностями здоровья 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066" y="71841"/>
            <a:ext cx="7198109" cy="56174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Питание обучающихся из малоимущих семей</a:t>
            </a:r>
            <a:endParaRPr lang="ru" sz="220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>
            <a:off x="4362176" y="4032374"/>
            <a:ext cx="1131816" cy="74068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Calibri"/>
                <a:cs typeface="+mn-cs"/>
              </a:rPr>
              <a:t>91 руб.</a:t>
            </a:r>
            <a:endParaRPr lang="ru-RU" sz="200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6609"/>
              </p:ext>
            </p:extLst>
          </p:nvPr>
        </p:nvGraphicFramePr>
        <p:xfrm>
          <a:off x="170530" y="4006405"/>
          <a:ext cx="4143893" cy="88911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7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6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</a:rPr>
                        <a:t>учащихся плановое</a:t>
                      </a:r>
                      <a:endParaRPr lang="ru-RU" sz="12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Одноразовое</a:t>
                      </a:r>
                      <a:r>
                        <a:rPr lang="ru-RU" sz="1400" baseline="0" dirty="0" smtClean="0">
                          <a:effectLst/>
                        </a:rPr>
                        <a:t> горячее питание</a:t>
                      </a:r>
                      <a:endParaRPr lang="ru-RU" sz="1400" b="1" dirty="0">
                        <a:solidFill>
                          <a:srgbClr val="2E922E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901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5-11 </a:t>
                      </a:r>
                      <a:r>
                        <a:rPr lang="ru-RU" sz="1200" dirty="0">
                          <a:effectLst/>
                        </a:rPr>
                        <a:t>классы</a:t>
                      </a:r>
                      <a:endParaRPr lang="ru-RU" sz="12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1030</a:t>
                      </a:r>
                      <a:endParaRPr lang="ru-RU" sz="1200" dirty="0" smtClean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350" dirty="0">
                        <a:solidFill>
                          <a:srgbClr val="2E922E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93992" y="4021863"/>
            <a:ext cx="3539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Всего выделено средств на горячее питание детей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в 2024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– городского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бюджета – </a:t>
            </a:r>
            <a:r>
              <a:rPr lang="ru-RU" sz="1400" b="1" dirty="0">
                <a:solidFill>
                  <a:srgbClr val="39BA06"/>
                </a:solidFill>
                <a:latin typeface="+mn-lt"/>
              </a:rPr>
              <a:t>15 934,1 тыс. </a:t>
            </a:r>
            <a:r>
              <a:rPr lang="ru-RU" sz="1400" b="1" dirty="0" smtClean="0">
                <a:solidFill>
                  <a:srgbClr val="39BA06"/>
                </a:solidFill>
                <a:latin typeface="+mn-lt"/>
              </a:rPr>
              <a:t>рублей</a:t>
            </a:r>
            <a:endParaRPr lang="ru-RU" sz="1400" b="1" dirty="0">
              <a:solidFill>
                <a:srgbClr val="39BA06"/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0530" y="5902087"/>
            <a:ext cx="8824823" cy="955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Постановление Администрации муниципального образования </a:t>
            </a:r>
            <a:r>
              <a:rPr lang="ru-RU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"Город Архангельск" </a:t>
            </a:r>
            <a:r>
              <a:rPr lang="ru-RU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от 26.12.2016 </a:t>
            </a:r>
            <a:r>
              <a:rPr lang="ru-RU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1487 (ред. от 29.12.2021) </a:t>
            </a:r>
            <a:r>
              <a:rPr lang="ru-RU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"О </a:t>
            </a:r>
            <a:r>
              <a:rPr lang="ru-RU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Порядке организации одноразового горячего питания детей из малоимущих семей, обучающихся в муниципальных образовательных учреждениях городского округа </a:t>
            </a:r>
            <a:r>
              <a:rPr lang="ru-RU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"Город Архангельск", </a:t>
            </a:r>
            <a:r>
              <a:rPr lang="ru-RU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реализующих образовательные программы основного общего, среднего общего </a:t>
            </a:r>
            <a:r>
              <a:rPr lang="ru-RU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образования"</a:t>
            </a:r>
            <a:endParaRPr lang="ru-RU" sz="1600" dirty="0" smtClean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530" y="5100240"/>
            <a:ext cx="3398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В рамках МЗ реестровая запись по услуге "Организация питания"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85635" y="4947980"/>
            <a:ext cx="4847982" cy="9541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  <a:cs typeface="Times New Roman" panose="02020603050405020304" pitchFamily="18" charset="0"/>
              </a:rPr>
              <a:t>СТАНДАРТ оказания муниципальной услуги по предоставлению питания, утвержденный постановлением Администрации муниципального образования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"Город Архангельск" от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28.12.2016 № 1521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с изменениями)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569204" y="5231045"/>
            <a:ext cx="61643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36" y="31106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530" y="3786389"/>
            <a:ext cx="8824823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0530" y="1068813"/>
            <a:ext cx="3398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мэрии города Архангельска от 21.08.2013 №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555 </a:t>
            </a:r>
            <a:b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(с 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изменениями)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"Об 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утверждении Порядка предоставления социальных мест в муниципальных образовательных учреждениях городского округа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"Город Архангельск", 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реализующих образовательные программы дошкольного образования, находящихся в ведении департамента образования Администрации городского округа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"Город Архангельск")</a:t>
            </a:r>
            <a:endParaRPr lang="ru-RU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7820" y="720518"/>
            <a:ext cx="7286173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Предоставление социальных мест в дошкольных образовательных учреждениях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447" y="1730782"/>
            <a:ext cx="3021170" cy="201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12446" y="1098992"/>
            <a:ext cx="2982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В рамках МЗ реестровая запись по услуге </a:t>
            </a:r>
            <a:r>
              <a:rPr lang="ru-RU" sz="1200" b="1" dirty="0" smtClean="0"/>
              <a:t>"</a:t>
            </a:r>
            <a:r>
              <a:rPr lang="ru-RU" sz="1200" b="1" dirty="0"/>
              <a:t>Присмотр и уход"</a:t>
            </a:r>
            <a:r>
              <a:rPr lang="ru-RU" sz="1200" dirty="0"/>
              <a:t> 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9202" y="2724495"/>
            <a:ext cx="2443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  <a:cs typeface="Times New Roman" panose="02020603050405020304" pitchFamily="18" charset="0"/>
              </a:rPr>
              <a:t>Всего выделено средств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в 2024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– городского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бюджета – </a:t>
            </a:r>
            <a:r>
              <a:rPr lang="ru-RU" sz="1400" b="1" dirty="0" smtClean="0">
                <a:solidFill>
                  <a:srgbClr val="39BA06"/>
                </a:solidFill>
                <a:latin typeface="+mn-lt"/>
              </a:rPr>
              <a:t>29 664,0 тыс</a:t>
            </a:r>
            <a:r>
              <a:rPr lang="ru-RU" sz="1400" b="1" dirty="0">
                <a:solidFill>
                  <a:srgbClr val="39BA06"/>
                </a:solidFill>
                <a:latin typeface="+mn-lt"/>
              </a:rPr>
              <a:t>. </a:t>
            </a:r>
            <a:r>
              <a:rPr lang="ru-RU" sz="1400" b="1" dirty="0" smtClean="0">
                <a:solidFill>
                  <a:srgbClr val="39BA06"/>
                </a:solidFill>
                <a:latin typeface="+mn-lt"/>
              </a:rPr>
              <a:t>рублей</a:t>
            </a:r>
            <a:endParaRPr lang="ru-RU" sz="1400" b="1" dirty="0">
              <a:solidFill>
                <a:srgbClr val="39BA06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9204" y="1837044"/>
            <a:ext cx="2443243" cy="830997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Среднее значение по </a:t>
            </a:r>
            <a:r>
              <a:rPr lang="ru-RU" sz="1600" dirty="0">
                <a:latin typeface="+mn-lt"/>
              </a:rPr>
              <a:t>отчету МЗ  за </a:t>
            </a:r>
            <a:r>
              <a:rPr lang="ru-RU" sz="1600" dirty="0" smtClean="0">
                <a:latin typeface="+mn-lt"/>
              </a:rPr>
              <a:t>10 месяцев - 422 воспитанника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7520" y="1270337"/>
            <a:ext cx="244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1000 мест</a:t>
            </a:r>
            <a:endParaRPr lang="ru-RU" sz="20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506" y="1330286"/>
            <a:ext cx="65232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51" y="64027"/>
            <a:ext cx="944164" cy="5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7848" y="180756"/>
            <a:ext cx="7249785" cy="561744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Питание обучающихся – детей участников СВО</a:t>
            </a:r>
            <a:endParaRPr lang="ru" dirty="0">
              <a:solidFill>
                <a:srgbClr val="FFFFFF"/>
              </a:solidFill>
              <a:latin typeface="+mn-lt"/>
            </a:endParaRPr>
          </a:p>
          <a:p>
            <a:pPr indent="0" algn="ctr"/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7305" y="822859"/>
            <a:ext cx="866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Постановление Администрации городского округа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"Город Архангельск"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от 19.10.2022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№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1853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(с дополнениями и изменениями) "О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дополнительных мерах социальной поддержки семьям проживающих на территории городского округа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"Город Архангельск"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граждан, принимающих (принимавших) участие в специальной военной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операции"</a:t>
            </a:r>
            <a:endParaRPr lang="ru-RU" sz="16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879" y="4998864"/>
            <a:ext cx="5209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Целевые средства перечисляются на основании соглашения между департаментом образования и ОУ на основании заявки</a:t>
            </a:r>
            <a:endParaRPr lang="ru-RU" sz="2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ysinaKV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25" y="4741372"/>
            <a:ext cx="2822171" cy="21166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55657"/>
              </p:ext>
            </p:extLst>
          </p:nvPr>
        </p:nvGraphicFramePr>
        <p:xfrm>
          <a:off x="333108" y="1884085"/>
          <a:ext cx="8472088" cy="30766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72977">
                  <a:extLst>
                    <a:ext uri="{9D8B030D-6E8A-4147-A177-3AD203B41FA5}">
                      <a16:colId xmlns:a16="http://schemas.microsoft.com/office/drawing/2014/main" xmlns="" val="3667574645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xmlns="" val="582155401"/>
                    </a:ext>
                  </a:extLst>
                </a:gridCol>
                <a:gridCol w="2700610">
                  <a:extLst>
                    <a:ext uri="{9D8B030D-6E8A-4147-A177-3AD203B41FA5}">
                      <a16:colId xmlns:a16="http://schemas.microsoft.com/office/drawing/2014/main" xmlns="" val="2248368999"/>
                    </a:ext>
                  </a:extLst>
                </a:gridCol>
              </a:tblGrid>
              <a:tr h="647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Меры поддержки для детей участников СВО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Фактическое кол-во детей, получающих меру поддержки, на последний рабочий день месяца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Кол-во детей (всего), получивших меру поддержки, за весь период действия меры поддержки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45395558"/>
                  </a:ext>
                </a:extLst>
              </a:tr>
              <a:tr h="832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Бесплатное горячее питание обучающихся по образовательным программам основного общего и среднего общего образования в муниципальных общеобразовательных организациях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591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2022 год - </a:t>
                      </a:r>
                      <a:r>
                        <a:rPr lang="ru-RU" sz="1300" u="none" strike="noStrike" dirty="0" smtClean="0">
                          <a:effectLst/>
                        </a:rPr>
                        <a:t>202 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</a:rPr>
                        <a:t>год - </a:t>
                      </a:r>
                      <a:r>
                        <a:rPr lang="ru-RU" sz="1300" u="none" strike="noStrike" dirty="0" smtClean="0">
                          <a:effectLst/>
                        </a:rPr>
                        <a:t>418 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2024 </a:t>
                      </a:r>
                      <a:r>
                        <a:rPr lang="ru-RU" sz="1300" u="none" strike="noStrike" dirty="0">
                          <a:effectLst/>
                        </a:rPr>
                        <a:t>год - 591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32407164"/>
                  </a:ext>
                </a:extLst>
              </a:tr>
              <a:tr h="627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Бесплатный присмотр и уход за детьми, посещающими муниципальные образовательные организации, реализующие программы дошкольного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689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2022 год </a:t>
                      </a:r>
                      <a:r>
                        <a:rPr lang="ru-RU" sz="1300" u="none" strike="noStrike" dirty="0" smtClean="0">
                          <a:effectLst/>
                        </a:rPr>
                        <a:t>– 366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</a:rPr>
                        <a:t>2023 год </a:t>
                      </a:r>
                      <a:r>
                        <a:rPr lang="ru-RU" sz="1300" u="none" strike="noStrike" dirty="0" smtClean="0">
                          <a:effectLst/>
                        </a:rPr>
                        <a:t>– 587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</a:rPr>
                        <a:t>2024 год - 763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60505362"/>
                  </a:ext>
                </a:extLst>
              </a:tr>
              <a:tr h="627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Бесплатный присмотр и уход за детьми, посещающими группы продленного дня в общеобразовательных организациях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2023 год </a:t>
                      </a:r>
                      <a:r>
                        <a:rPr lang="ru-RU" sz="1300" u="none" strike="noStrike" dirty="0" smtClean="0">
                          <a:effectLst/>
                        </a:rPr>
                        <a:t>– 36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</a:rPr>
                        <a:t>2024 год </a:t>
                      </a:r>
                      <a:r>
                        <a:rPr lang="ru-RU" sz="1300" u="none" strike="noStrike" dirty="0" smtClean="0">
                          <a:effectLst/>
                        </a:rPr>
                        <a:t>– 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20399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" y="89562"/>
            <a:ext cx="910663" cy="8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2173" y="247890"/>
            <a:ext cx="6584777" cy="1201348"/>
          </a:xfrm>
          <a:prstGeom prst="rect">
            <a:avLst/>
          </a:prstGeom>
          <a:solidFill>
            <a:srgbClr val="18347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Питание учащихся в лагерях</a:t>
            </a:r>
          </a:p>
          <a:p>
            <a:pPr indent="0" algn="ctr"/>
            <a:r>
              <a:rPr lang="ru-RU" sz="3200" b="1" dirty="0" smtClean="0">
                <a:solidFill>
                  <a:schemeClr val="bg1"/>
                </a:solidFill>
                <a:latin typeface="Arial Narrow"/>
              </a:rPr>
              <a:t> с дневным пребыванием</a:t>
            </a:r>
            <a:endParaRPr lang="ru" sz="2000" dirty="0">
              <a:solidFill>
                <a:srgbClr val="FFFFFF"/>
              </a:solidFill>
              <a:latin typeface="Arial Narrow"/>
            </a:endParaRPr>
          </a:p>
          <a:p>
            <a:pPr indent="0" algn="ctr"/>
            <a:endParaRPr lang="ru-RU" sz="32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>
            <a:off x="5569027" y="1182756"/>
            <a:ext cx="3446347" cy="874866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Calibri"/>
                <a:cs typeface="+mn-cs"/>
              </a:rPr>
              <a:t>170,81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6263" y="4729902"/>
            <a:ext cx="5579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директора департамента Администрации городского округа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"Город Архангельск"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25.01.2024 № 41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организации отдыха и детей в лагерях с дневным пребыванием детей в летний каникулярный период 2024 года"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79189"/>
              </p:ext>
            </p:extLst>
          </p:nvPr>
        </p:nvGraphicFramePr>
        <p:xfrm>
          <a:off x="473658" y="1847901"/>
          <a:ext cx="4752340" cy="117545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28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607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>
                          <a:effectLst/>
                        </a:rPr>
                        <a:t>Количество </a:t>
                      </a:r>
                      <a:r>
                        <a:rPr lang="ru-RU" sz="1900" dirty="0" smtClean="0">
                          <a:effectLst/>
                        </a:rPr>
                        <a:t>учащихся</a:t>
                      </a:r>
                      <a:endParaRPr lang="ru-RU" sz="1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>
                          <a:effectLst/>
                        </a:rPr>
                        <a:t>Охвачены питанием</a:t>
                      </a:r>
                      <a:endParaRPr lang="ru-RU" sz="1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850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900" dirty="0" smtClean="0"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9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до 17 лет</a:t>
                      </a:r>
                      <a:endParaRPr lang="ru-RU" sz="1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endParaRPr lang="ru-RU" sz="1900" dirty="0" smtClean="0"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 smtClean="0">
                          <a:effectLst/>
                        </a:rPr>
                        <a:t>4777</a:t>
                      </a:r>
                      <a:endParaRPr lang="ru-RU" sz="1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9085" algn="l"/>
                        </a:tabLst>
                        <a:defRPr/>
                      </a:pPr>
                      <a:endParaRPr lang="ru-RU" sz="1900" dirty="0" smtClean="0">
                        <a:effectLst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299085" algn="l"/>
                        </a:tabLs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4777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2720" y="3363514"/>
            <a:ext cx="513165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выделено средств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14 349 064,86 руб.</a:t>
            </a:r>
            <a:endParaRPr lang="ru-RU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52" y="111873"/>
            <a:ext cx="1068263" cy="6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ysinaKV\Desktop\приказ от 25.01.2024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13" y="2268989"/>
            <a:ext cx="3190461" cy="4509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43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11" y="477794"/>
            <a:ext cx="8229600" cy="1143000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автоматического мониторинга и анализа ежедневного меню горячего питания обучающихся по образовательным программам начального общего образования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мониторингпитание.рф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http://xn--80afhjabb0ajcdecrl4ah.xn--p1ai/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5" y="2222808"/>
            <a:ext cx="7860485" cy="44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" y="101218"/>
            <a:ext cx="780816" cy="7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29" y="46922"/>
            <a:ext cx="597903" cy="34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Words>1974</Words>
  <Application>Microsoft Office PowerPoint</Application>
  <PresentationFormat>Экран (4:3)</PresentationFormat>
  <Paragraphs>296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Нормативно-правовая база по организации питания в ОУ</vt:lpstr>
      <vt:lpstr>Организаторы питания в ОУ  в 2024-2025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автоматического мониторинга и анализа ежедневного меню горячего питания обучающихся по образовательным программам начального общего образования мониторингпитание.рф </vt:lpstr>
      <vt:lpstr>Презентация PowerPoint</vt:lpstr>
      <vt:lpstr>Контроль в ОУ за организацией питания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Пьянков</dc:creator>
  <cp:lastModifiedBy>Рысина Ксения Викторовна</cp:lastModifiedBy>
  <cp:revision>408</cp:revision>
  <cp:lastPrinted>2020-11-16T13:06:37Z</cp:lastPrinted>
  <dcterms:created xsi:type="dcterms:W3CDTF">2017-08-20T17:15:43Z</dcterms:created>
  <dcterms:modified xsi:type="dcterms:W3CDTF">2024-11-20T14:28:08Z</dcterms:modified>
</cp:coreProperties>
</file>